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AF0"/>
    <a:srgbClr val="DDE0E3"/>
    <a:srgbClr val="DBE1DA"/>
    <a:srgbClr val="E0E0D8"/>
    <a:srgbClr val="E0DFE5"/>
    <a:srgbClr val="D5A268"/>
    <a:srgbClr val="E8DFCE"/>
    <a:srgbClr val="DCE3D9"/>
    <a:srgbClr val="D5C4A9"/>
    <a:srgbClr val="FFE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3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6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9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0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7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4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9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9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77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5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599225" y="2058257"/>
            <a:ext cx="7772400" cy="184974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80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Introduction to </a:t>
            </a:r>
            <a:br>
              <a:rPr lang="en-US" altLang="en-US" sz="80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</a:br>
            <a:r>
              <a:rPr lang="en-US" altLang="en-US" sz="80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Six Sigma</a:t>
            </a:r>
            <a:endParaRPr lang="ar-EG" altLang="en-US" sz="80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44" y="4368429"/>
            <a:ext cx="7618500" cy="1958409"/>
          </a:xfrm>
        </p:spPr>
        <p:txBody>
          <a:bodyPr rtlCol="1">
            <a:no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070C0"/>
                </a:solidFill>
              </a:rPr>
              <a:t>Prepared By:</a:t>
            </a:r>
          </a:p>
          <a:p>
            <a:pPr algn="ctr">
              <a:defRPr/>
            </a:pPr>
            <a:r>
              <a:rPr lang="en-US" sz="4000" b="1" dirty="0">
                <a:solidFill>
                  <a:srgbClr val="0070C0"/>
                </a:solidFill>
              </a:rPr>
              <a:t>Said </a:t>
            </a:r>
            <a:r>
              <a:rPr lang="en-US" sz="4000" b="1" dirty="0" err="1" smtClean="0">
                <a:solidFill>
                  <a:srgbClr val="0070C0"/>
                </a:solidFill>
              </a:rPr>
              <a:t>Fawzy</a:t>
            </a:r>
            <a:endParaRPr lang="ar-EG" sz="4000" b="1" dirty="0" smtClean="0">
              <a:solidFill>
                <a:srgbClr val="0070C0"/>
              </a:solidFill>
            </a:endParaRPr>
          </a:p>
          <a:p>
            <a:pPr algn="ctr">
              <a:defRPr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Manager of Information Center –Quality manager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Tendering Department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Arab Contractors 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3" name="Picture 5" descr="C:\_SAID\CV\Logos\MCTS(all)_507\MCTS(rgb)_5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319" y="5409269"/>
            <a:ext cx="2985837" cy="1025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63" y="1691936"/>
            <a:ext cx="4283284" cy="258238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67843" y="116633"/>
            <a:ext cx="6805703" cy="1213404"/>
            <a:chOff x="3669463" y="116632"/>
            <a:chExt cx="8004082" cy="12487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7291" y="116632"/>
              <a:ext cx="1606254" cy="124875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69463" y="471777"/>
              <a:ext cx="6600290" cy="53846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ar-EG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المعهد التكنولوجى لهندسة التشييد و الإدارة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34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3375" y="409575"/>
            <a:ext cx="11525250" cy="6038850"/>
            <a:chOff x="333375" y="409575"/>
            <a:chExt cx="11525250" cy="60388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375" y="409575"/>
              <a:ext cx="11525250" cy="60388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375" y="409575"/>
              <a:ext cx="2495550" cy="11811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575" y="1849437"/>
            <a:ext cx="916305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175" y="2925762"/>
            <a:ext cx="3067050" cy="3286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2925762"/>
            <a:ext cx="58674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055" y="3140074"/>
            <a:ext cx="14668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3375" y="409575"/>
            <a:ext cx="11525250" cy="6038850"/>
            <a:chOff x="333375" y="409575"/>
            <a:chExt cx="11525250" cy="60388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375" y="409575"/>
              <a:ext cx="11525250" cy="603885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375" y="409575"/>
              <a:ext cx="2495550" cy="11811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0" y="409575"/>
            <a:ext cx="4181475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37" y="2053590"/>
            <a:ext cx="2295525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043237"/>
            <a:ext cx="10334625" cy="90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37" y="4028122"/>
            <a:ext cx="104489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6712"/>
            <a:ext cx="11582400" cy="6124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562927"/>
            <a:ext cx="8001000" cy="885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50" y="3115626"/>
            <a:ext cx="3067050" cy="33147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8687" y="2213610"/>
            <a:ext cx="10334625" cy="1548765"/>
            <a:chOff x="928687" y="2213610"/>
            <a:chExt cx="10334625" cy="15487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8687" y="2213610"/>
              <a:ext cx="10334625" cy="7239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262" y="3095625"/>
              <a:ext cx="5705475" cy="66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8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4800" y="366712"/>
            <a:ext cx="11582400" cy="6124575"/>
            <a:chOff x="304800" y="366712"/>
            <a:chExt cx="11582400" cy="61245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366712"/>
              <a:ext cx="11582400" cy="61245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20" y="562927"/>
              <a:ext cx="8001000" cy="885825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5" y="1355407"/>
            <a:ext cx="3409950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850" y="1355407"/>
            <a:ext cx="2419350" cy="27622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62965" y="3024187"/>
            <a:ext cx="9332595" cy="3453765"/>
            <a:chOff x="862965" y="3024187"/>
            <a:chExt cx="9332595" cy="34537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965" y="3058477"/>
              <a:ext cx="9324975" cy="34194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915400" y="3024187"/>
              <a:ext cx="1280160" cy="1684973"/>
            </a:xfrm>
            <a:prstGeom prst="rect">
              <a:avLst/>
            </a:prstGeom>
            <a:solidFill>
              <a:srgbClr val="FFE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088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4800" y="366712"/>
            <a:ext cx="11582400" cy="6124575"/>
            <a:chOff x="304800" y="366712"/>
            <a:chExt cx="11582400" cy="61245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366712"/>
              <a:ext cx="11582400" cy="61245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20" y="562927"/>
              <a:ext cx="8001000" cy="88582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" y="1448752"/>
            <a:ext cx="3905250" cy="13716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753600" y="1569721"/>
            <a:ext cx="2133600" cy="4921566"/>
            <a:chOff x="9858375" y="1761171"/>
            <a:chExt cx="2028825" cy="47148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58375" y="1761171"/>
              <a:ext cx="2028825" cy="471487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858375" y="5638800"/>
              <a:ext cx="243840" cy="487680"/>
            </a:xfrm>
            <a:prstGeom prst="rect">
              <a:avLst/>
            </a:prstGeom>
            <a:solidFill>
              <a:srgbClr val="FFE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35" y="3278505"/>
            <a:ext cx="91916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1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4800" y="366712"/>
            <a:ext cx="11582400" cy="6124575"/>
            <a:chOff x="304800" y="366712"/>
            <a:chExt cx="11582400" cy="61245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366712"/>
              <a:ext cx="11582400" cy="61245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20" y="562927"/>
              <a:ext cx="8001000" cy="88582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7" y="1419224"/>
            <a:ext cx="4467225" cy="2009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379268" y="1269681"/>
            <a:ext cx="2412206" cy="4410075"/>
            <a:chOff x="9379268" y="1269681"/>
            <a:chExt cx="2412206" cy="44100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15074" y="1269681"/>
              <a:ext cx="1676400" cy="441007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379268" y="3994783"/>
              <a:ext cx="1280160" cy="1684973"/>
            </a:xfrm>
            <a:prstGeom prst="rect">
              <a:avLst/>
            </a:prstGeom>
            <a:solidFill>
              <a:srgbClr val="FFE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67" y="3398994"/>
            <a:ext cx="101060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366712"/>
            <a:ext cx="11582400" cy="6124575"/>
            <a:chOff x="304800" y="366712"/>
            <a:chExt cx="11582400" cy="61245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366712"/>
              <a:ext cx="11582400" cy="612457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20" y="562927"/>
              <a:ext cx="8001000" cy="885825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" y="1288732"/>
            <a:ext cx="3985260" cy="16924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543800" y="2134974"/>
            <a:ext cx="4343400" cy="4314825"/>
            <a:chOff x="7543800" y="2134974"/>
            <a:chExt cx="4343400" cy="43148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3800" y="2134974"/>
              <a:ext cx="4343400" cy="43148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543800" y="2607413"/>
              <a:ext cx="2621280" cy="1684973"/>
            </a:xfrm>
            <a:prstGeom prst="rect">
              <a:avLst/>
            </a:prstGeom>
            <a:solidFill>
              <a:srgbClr val="FFE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55" y="3422332"/>
            <a:ext cx="9496425" cy="1095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55" y="4713921"/>
            <a:ext cx="59626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5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366712"/>
            <a:ext cx="11582400" cy="6124575"/>
            <a:chOff x="304800" y="366712"/>
            <a:chExt cx="11582400" cy="61245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366712"/>
              <a:ext cx="11582400" cy="612457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20" y="562927"/>
              <a:ext cx="8001000" cy="885825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225" y="2185987"/>
            <a:ext cx="2085975" cy="430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" y="1457324"/>
            <a:ext cx="4343400" cy="1971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30" y="3437571"/>
            <a:ext cx="81153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0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414337"/>
            <a:ext cx="11477625" cy="60293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47686" y="1721167"/>
            <a:ext cx="11096625" cy="1362075"/>
            <a:chOff x="547686" y="1721167"/>
            <a:chExt cx="11096625" cy="13620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686" y="1721167"/>
              <a:ext cx="11096625" cy="8858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0860" y="2606992"/>
              <a:ext cx="6010275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7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062037"/>
            <a:ext cx="113728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2504" y="178130"/>
            <a:ext cx="11922826" cy="6313157"/>
            <a:chOff x="142504" y="178130"/>
            <a:chExt cx="11922826" cy="63131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366712"/>
              <a:ext cx="11544300" cy="6124575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42504" y="178130"/>
              <a:ext cx="11922826" cy="36100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45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F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58750"/>
            <a:ext cx="11458575" cy="6057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8400" y="4852253"/>
            <a:ext cx="8826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these certification levels demonstrate the level of knowledge and experience a person has working with Six Sigma</a:t>
            </a:r>
          </a:p>
        </p:txBody>
      </p:sp>
    </p:spTree>
    <p:extLst>
      <p:ext uri="{BB962C8B-B14F-4D97-AF65-F5344CB8AC3E}">
        <p14:creationId xmlns:p14="http://schemas.microsoft.com/office/powerpoint/2010/main" val="37177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F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400050"/>
            <a:ext cx="11458575" cy="60515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6423" y="5169238"/>
            <a:ext cx="87534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 levels do not have to be completed in order some people go straight to Six Sigma green or black belt and skip  the others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188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F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381000"/>
            <a:ext cx="11553825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73500" y="5151735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white belt novice introduction to concept</a:t>
            </a:r>
          </a:p>
        </p:txBody>
      </p:sp>
    </p:spTree>
    <p:extLst>
      <p:ext uri="{BB962C8B-B14F-4D97-AF65-F5344CB8AC3E}">
        <p14:creationId xmlns:p14="http://schemas.microsoft.com/office/powerpoint/2010/main" val="47067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F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85762"/>
            <a:ext cx="11449050" cy="6086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4700" y="390524"/>
            <a:ext cx="9448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companies may hold white belt classes to introduce their employee base to Six Sigma and the concepts often that beginning of breeding such a program to their operations</a:t>
            </a:r>
          </a:p>
        </p:txBody>
      </p:sp>
    </p:spTree>
    <p:extLst>
      <p:ext uri="{BB962C8B-B14F-4D97-AF65-F5344CB8AC3E}">
        <p14:creationId xmlns:p14="http://schemas.microsoft.com/office/powerpoint/2010/main" val="134821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F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0812" y="520856"/>
            <a:ext cx="9525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This type of class may introduce some terms and assimilation to show the significance of the program and value to the positive changes they hope to see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899" y="2313217"/>
            <a:ext cx="7273925" cy="38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8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F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376237"/>
            <a:ext cx="11515725" cy="61055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5300" y="516235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yellow belt participant introduction to project methodology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829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4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428625"/>
            <a:ext cx="11372850" cy="6000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7400" y="428625"/>
            <a:ext cx="8356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people identified as subject matter experts to participate actively on a project or given additional training so they understand what to expect and how a project evolves methodically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0270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4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419100"/>
            <a:ext cx="11496675" cy="6019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9900" y="419100"/>
            <a:ext cx="8242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while yellow belts don't need a project it's helpful for them to have solid understanding of how their project leader will conduct the project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55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28625"/>
            <a:ext cx="11353800" cy="6000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0" y="721836"/>
            <a:ext cx="774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This type of certification is usually given through the employer and may or may not include an exams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40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F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466725"/>
            <a:ext cx="11439525" cy="59245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19400" y="5090636"/>
            <a:ext cx="6845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green belt project leader 20 percent of overall duties the Six Sigma projects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0918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0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85762"/>
            <a:ext cx="114871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4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404812"/>
            <a:ext cx="11487150" cy="60483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154" y="127699"/>
            <a:ext cx="7239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A green belt has a regular job but dedicates up to 20 percent of their work to a project that they are running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661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95287"/>
            <a:ext cx="11430000" cy="6067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33800" y="660738"/>
            <a:ext cx="561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they are accountable for the progression and results of the project by leading the yellow belts through the process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76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395287"/>
            <a:ext cx="11420475" cy="6067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5500" y="490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err="1" smtClean="0"/>
              <a:t>blackbelt</a:t>
            </a:r>
            <a:r>
              <a:rPr lang="en-US" sz="2400" b="1" dirty="0" smtClean="0"/>
              <a:t> project leader 100% dedication to six sigma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2170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390525"/>
            <a:ext cx="11458575" cy="6076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1812" y="2400300"/>
            <a:ext cx="38115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 black belts live and breathe Six Sigma they may have a title related to quality </a:t>
            </a:r>
            <a:r>
              <a:rPr lang="en-US" sz="2400" b="1" dirty="0" err="1" smtClean="0"/>
              <a:t>ie</a:t>
            </a:r>
            <a:r>
              <a:rPr lang="en-US" sz="2400" b="1" dirty="0" smtClean="0"/>
              <a:t> quality leader quality analysts </a:t>
            </a:r>
            <a:r>
              <a:rPr lang="en-US" sz="2400" b="1" dirty="0" err="1" smtClean="0"/>
              <a:t>etc</a:t>
            </a:r>
            <a:r>
              <a:rPr lang="en-US" sz="2400" b="1" dirty="0" smtClean="0"/>
              <a:t> or process </a:t>
            </a:r>
            <a:r>
              <a:rPr lang="en-US" sz="2400" b="1" dirty="0" err="1" smtClean="0"/>
              <a:t>process</a:t>
            </a:r>
            <a:r>
              <a:rPr lang="en-US" sz="2400" b="1" dirty="0"/>
              <a:t> </a:t>
            </a:r>
            <a:r>
              <a:rPr lang="en-US" sz="2400" b="1" dirty="0" smtClean="0"/>
              <a:t>engineer process analyst </a:t>
            </a:r>
            <a:r>
              <a:rPr lang="en-US" sz="2400" b="1" dirty="0" err="1" smtClean="0"/>
              <a:t>etc</a:t>
            </a:r>
            <a:r>
              <a:rPr lang="en-US" sz="2400" b="1" dirty="0" smtClean="0"/>
              <a:t> whichever title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3940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438150"/>
            <a:ext cx="11382375" cy="5981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28700" y="3274536"/>
            <a:ext cx="279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their entire job is the success of improving quality or efficiency of the company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355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454025"/>
            <a:ext cx="11410950" cy="60007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8000" y="2593539"/>
            <a:ext cx="3606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in addition to running the more complex or high-profile projects they also mentor the green belts and monitor their projects and share accountability for their project success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78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F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90525"/>
            <a:ext cx="11506200" cy="6076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5500" y="5293836"/>
            <a:ext cx="843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master black belt program Peter 100% dedication to Six Sigma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671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A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90525"/>
            <a:ext cx="11506200" cy="6076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6100" y="4036536"/>
            <a:ext cx="322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these leaders may hold a senior management level from manager to VP depending on the corporate structure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49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395287"/>
            <a:ext cx="11496675" cy="6067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96300" y="3428999"/>
            <a:ext cx="3606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they manage the black belts and answer to the </a:t>
            </a:r>
            <a:r>
              <a:rPr lang="en-US" sz="2400" b="1" dirty="0" smtClean="0">
                <a:solidFill>
                  <a:srgbClr val="FFFF00"/>
                </a:solidFill>
              </a:rPr>
              <a:t>steering committee for </a:t>
            </a:r>
            <a:r>
              <a:rPr lang="en-US" sz="2400" b="1" dirty="0" smtClean="0"/>
              <a:t>executive leadership the success of the overall program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9766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376237"/>
            <a:ext cx="11534775" cy="6105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546438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Executive sponsorship is essential in an effective Six Sigma program it sets the direction and priorities of the organization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5853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0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09575"/>
            <a:ext cx="11525250" cy="6038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35" y="1860946"/>
            <a:ext cx="2066925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4" y="3163092"/>
            <a:ext cx="1876425" cy="733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834" y="4303315"/>
            <a:ext cx="19145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414337"/>
            <a:ext cx="11477625" cy="6029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60800" y="414337"/>
            <a:ext cx="4902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 executive team is comprised of the leaders that will communicate lead and direct the company's overall objectives toward successful and profitable Six Sigma deployment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790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366712"/>
            <a:ext cx="11534775" cy="61245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57500" y="467633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executives typically receive training that includes an overview of Six Sigma examples o successful strategies with tools and methods for the DMAIC processes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345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390525"/>
            <a:ext cx="11534775" cy="6076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26099" y="489781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champion Six Sigma champions are usually upper level managers that control and allocate resources to promote process improvement and black belt development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089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390525"/>
            <a:ext cx="11534775" cy="6076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84900" y="149000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champions are trained in the core concepts and deployment strategies used by their organizations with this training champions leap and implementation of the Six Sigma program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74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403225"/>
            <a:ext cx="11563350" cy="6076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0" y="3802519"/>
            <a:ext cx="52419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they also work with black belts to ensure that management is aware of </a:t>
            </a:r>
            <a:r>
              <a:rPr lang="en-US" sz="2400" b="1" dirty="0" smtClean="0">
                <a:solidFill>
                  <a:srgbClr val="FFFF00"/>
                </a:solidFill>
              </a:rPr>
              <a:t>the status of program deployment and </a:t>
            </a:r>
            <a:r>
              <a:rPr lang="en-US" sz="2400" b="1" dirty="0" smtClean="0"/>
              <a:t>that resources are available for training and project completion they are involved in all project reviews in their area of influence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1352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400050"/>
            <a:ext cx="11515725" cy="6057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57862" y="54692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 process owner key processes should have a process owner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7557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385762"/>
            <a:ext cx="11515725" cy="6086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5500" y="50676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a process owner coordinates or engages process improvement activities and monitors the progress process owners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0394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19100"/>
            <a:ext cx="11525250" cy="6019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19900" y="3761244"/>
            <a:ext cx="5372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work with black belts to improve the process for which they are responsible </a:t>
            </a:r>
            <a:r>
              <a:rPr lang="en-US" sz="2400" b="1" dirty="0" smtClean="0">
                <a:solidFill>
                  <a:srgbClr val="FFFF00"/>
                </a:solidFill>
              </a:rPr>
              <a:t>they should have basic training in the </a:t>
            </a:r>
            <a:r>
              <a:rPr lang="en-US" sz="2400" b="1" dirty="0" smtClean="0"/>
              <a:t>course statistical tools but will gain proficiency only with those techniques used to improve their individual processes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25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19100"/>
            <a:ext cx="11525250" cy="6019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74900" y="87423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Sometimes they may also serve as champions or sponsors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8617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133475"/>
            <a:ext cx="76104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2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04812"/>
            <a:ext cx="115252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409575"/>
            <a:ext cx="1155382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7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404812"/>
            <a:ext cx="114490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5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71475"/>
            <a:ext cx="115443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395287"/>
            <a:ext cx="115157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616</Words>
  <Application>Microsoft Office PowerPoint</Application>
  <PresentationFormat>Widescreen</PresentationFormat>
  <Paragraphs>37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Office Theme</vt:lpstr>
      <vt:lpstr>Introduction to  Six Sigma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F. Huda</cp:lastModifiedBy>
  <cp:revision>9</cp:revision>
  <dcterms:created xsi:type="dcterms:W3CDTF">2018-03-29T06:33:42Z</dcterms:created>
  <dcterms:modified xsi:type="dcterms:W3CDTF">2018-03-29T14:34:14Z</dcterms:modified>
</cp:coreProperties>
</file>